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3"/>
  </p:notesMasterIdLst>
  <p:sldIdLst>
    <p:sldId id="256" r:id="rId2"/>
    <p:sldId id="265" r:id="rId3"/>
    <p:sldId id="286" r:id="rId4"/>
    <p:sldId id="289" r:id="rId5"/>
    <p:sldId id="294" r:id="rId6"/>
    <p:sldId id="304" r:id="rId7"/>
    <p:sldId id="303" r:id="rId8"/>
    <p:sldId id="285" r:id="rId9"/>
    <p:sldId id="305" r:id="rId10"/>
    <p:sldId id="306" r:id="rId11"/>
    <p:sldId id="307" r:id="rId12"/>
    <p:sldId id="274" r:id="rId13"/>
    <p:sldId id="298" r:id="rId14"/>
    <p:sldId id="275" r:id="rId15"/>
    <p:sldId id="278" r:id="rId16"/>
    <p:sldId id="279" r:id="rId17"/>
    <p:sldId id="272" r:id="rId18"/>
    <p:sldId id="276" r:id="rId19"/>
    <p:sldId id="300" r:id="rId20"/>
    <p:sldId id="293" r:id="rId21"/>
    <p:sldId id="267" r:id="rId22"/>
    <p:sldId id="281" r:id="rId23"/>
    <p:sldId id="277" r:id="rId24"/>
    <p:sldId id="273" r:id="rId25"/>
    <p:sldId id="301" r:id="rId26"/>
    <p:sldId id="260" r:id="rId27"/>
    <p:sldId id="262" r:id="rId28"/>
    <p:sldId id="261" r:id="rId29"/>
    <p:sldId id="268" r:id="rId30"/>
    <p:sldId id="284"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65"/>
            <p14:sldId id="286"/>
            <p14:sldId id="289"/>
            <p14:sldId id="294"/>
            <p14:sldId id="304"/>
            <p14:sldId id="303"/>
            <p14:sldId id="285"/>
            <p14:sldId id="305"/>
            <p14:sldId id="306"/>
            <p14:sldId id="307"/>
            <p14:sldId id="274"/>
            <p14:sldId id="298"/>
            <p14:sldId id="275"/>
            <p14:sldId id="278"/>
            <p14:sldId id="279"/>
            <p14:sldId id="272"/>
            <p14:sldId id="276"/>
            <p14:sldId id="300"/>
            <p14:sldId id="293"/>
            <p14:sldId id="267"/>
            <p14:sldId id="281"/>
            <p14:sldId id="277"/>
            <p14:sldId id="273"/>
            <p14:sldId id="301"/>
            <p14:sldId id="260"/>
            <p14:sldId id="262"/>
            <p14:sldId id="261"/>
            <p14:sldId id="268"/>
            <p14:sldId id="284"/>
          </p14:sldIdLst>
        </p14:section>
        <p14:section name="Dessertation" id="{2C638643-F6A3-324B-94FC-51BC1D63925B}">
          <p14:sldIdLst>
            <p14:sldId id="29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5"/>
    <p:restoredTop sz="81433"/>
  </p:normalViewPr>
  <p:slideViewPr>
    <p:cSldViewPr snapToGrid="0" snapToObjects="1">
      <p:cViewPr>
        <p:scale>
          <a:sx n="77" d="100"/>
          <a:sy n="77" d="100"/>
        </p:scale>
        <p:origin x="704" y="480"/>
      </p:cViewPr>
      <p:guideLst>
        <p:guide orient="horz" pos="2160"/>
        <p:guide pos="3840"/>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Spring</a:t>
          </a:r>
          <a:r>
            <a:rPr lang="en-US" baseline="0" dirty="0" smtClean="0"/>
            <a:t> 2016</a:t>
          </a:r>
        </a:p>
        <a:p>
          <a:pPr lvl="0" algn="l" defTabSz="844550">
            <a:lnSpc>
              <a:spcPct val="90000"/>
            </a:lnSpc>
            <a:spcBef>
              <a:spcPct val="0"/>
            </a:spcBef>
            <a:spcAft>
              <a:spcPct val="35000"/>
            </a:spcAft>
          </a:pPr>
          <a:endParaRPr lang="en-US" dirty="0" smtClean="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1"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0"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Spring</a:t>
          </a:r>
          <a:r>
            <a:rPr lang="en-US" sz="2000" kern="1200" baseline="0" dirty="0" smtClean="0"/>
            <a:t> 2016</a:t>
          </a:r>
        </a:p>
        <a:p>
          <a:pPr lvl="0" algn="l" defTabSz="844550">
            <a:lnSpc>
              <a:spcPct val="90000"/>
            </a:lnSpc>
            <a:spcBef>
              <a:spcPct val="0"/>
            </a:spcBef>
            <a:spcAft>
              <a:spcPct val="35000"/>
            </a:spcAft>
          </a:pPr>
          <a:endParaRPr lang="en-US" sz="2000" kern="1200" dirty="0" smtClean="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2/24/16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b="1"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a:t>
            </a:r>
            <a:r>
              <a:rPr lang="en-US" dirty="0" smtClean="0"/>
              <a:t>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mc:Choice xmlns:p14="http://schemas.microsoft.com/office/powerpoint/2010/main" Requires="p14">
      <p:transition p14:dur="0" advTm="6550"/>
    </mc:Choice>
    <mc:Fallback>
      <p:transition advTm="655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324394"/>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333138"/>
            <a:ext cx="2031170" cy="1354113"/>
          </a:xfrm>
          <a:prstGeom prst="rect">
            <a:avLst/>
          </a:prstGeom>
          <a:ln w="57150">
            <a:solidFill>
              <a:schemeClr val="tx1"/>
            </a:solidFill>
          </a:ln>
        </p:spPr>
      </p:pic>
      <p:grpSp>
        <p:nvGrpSpPr>
          <p:cNvPr id="70" name="Group 69"/>
          <p:cNvGrpSpPr/>
          <p:nvPr/>
        </p:nvGrpSpPr>
        <p:grpSpPr>
          <a:xfrm>
            <a:off x="7543701" y="3800725"/>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4958363"/>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5994252"/>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040539"/>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324292"/>
            <a:ext cx="2747231" cy="1371804"/>
            <a:chOff x="7197453" y="2394277"/>
            <a:chExt cx="2747231" cy="1371804"/>
          </a:xfrm>
          <a:solidFill>
            <a:schemeClr val="tx1"/>
          </a:solidFill>
        </p:grpSpPr>
        <p:pic>
          <p:nvPicPr>
            <p:cNvPr id="76" name="Picture 75"/>
            <p:cNvPicPr>
              <a:picLocks noChangeAspect="1"/>
            </p:cNvPicPr>
            <p:nvPr/>
          </p:nvPicPr>
          <p:blipFill>
            <a:blip r:embed="rId9"/>
            <a:stretch>
              <a:fillRect/>
            </a:stretch>
          </p:blipFill>
          <p:spPr>
            <a:xfrm>
              <a:off x="8364633" y="2394277"/>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94277"/>
              <a:ext cx="1113905" cy="1371804"/>
            </a:xfrm>
            <a:prstGeom prst="rect">
              <a:avLst/>
            </a:prstGeom>
            <a:grpFill/>
            <a:ln w="57150">
              <a:solidFill>
                <a:schemeClr val="tx1"/>
              </a:solidFill>
            </a:ln>
          </p:spPr>
        </p:pic>
      </p:gr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3094892" y="2239184"/>
            <a:ext cx="8811800" cy="4100655"/>
          </a:xfrm>
          <a:prstGeom prst="rect">
            <a:avLst/>
          </a:prstGeom>
        </p:spPr>
      </p:pic>
      <p:sp>
        <p:nvSpPr>
          <p:cNvPr id="8" name="TextBox 7"/>
          <p:cNvSpPr txBox="1"/>
          <p:nvPr/>
        </p:nvSpPr>
        <p:spPr>
          <a:xfrm>
            <a:off x="30948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7170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2253155"/>
              <a:ext cx="2567040" cy="2099037"/>
            </a:xfrm>
            <a:prstGeom prst="rect">
              <a:avLst/>
            </a:prstGeom>
          </p:spPr>
        </p:pic>
      </p:grpSp>
      <p:grpSp>
        <p:nvGrpSpPr>
          <p:cNvPr id="12" name="Group 11"/>
          <p:cNvGrpSpPr/>
          <p:nvPr/>
        </p:nvGrpSpPr>
        <p:grpSpPr>
          <a:xfrm>
            <a:off x="27170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000" y="2810419"/>
            <a:ext cx="11176000" cy="3415694"/>
          </a:xfrm>
          <a:prstGeom prst="rect">
            <a:avLst/>
          </a:prstGeom>
        </p:spPr>
      </p:pic>
      <p:sp>
        <p:nvSpPr>
          <p:cNvPr id="6" name="Content Placeholder 5"/>
          <p:cNvSpPr>
            <a:spLocks noGrp="1"/>
          </p:cNvSpPr>
          <p:nvPr>
            <p:ph idx="1"/>
          </p:nvPr>
        </p:nvSpPr>
        <p:spPr/>
        <p:txBody>
          <a:bodyPr/>
          <a:lstStyle/>
          <a:p>
            <a:r>
              <a:rPr lang="en-US" dirty="0" smtClean="0"/>
              <a:t>Visualization of Publication Record</a:t>
            </a:r>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pPr lvl="1"/>
            <a:endParaRPr lang="en-US" dirty="0" smtClean="0"/>
          </a:p>
          <a:p>
            <a:r>
              <a:rPr lang="en-US" dirty="0" smtClean="0"/>
              <a:t>Disk 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825625"/>
            <a:ext cx="4785465" cy="20770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249" y="4099907"/>
            <a:ext cx="2993116" cy="2077056"/>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9321" y="3284838"/>
            <a:ext cx="4999446" cy="30671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89787" y="3284838"/>
            <a:ext cx="5015928" cy="3067194"/>
          </a:xfrm>
          <a:prstGeom prst="rect">
            <a:avLst/>
          </a:prstGeom>
        </p:spPr>
      </p:pic>
      <p:sp>
        <p:nvSpPr>
          <p:cNvPr id="4" name="TextBox 3"/>
          <p:cNvSpPr txBox="1"/>
          <p:nvPr/>
        </p:nvSpPr>
        <p:spPr>
          <a:xfrm>
            <a:off x="2604445" y="2875928"/>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Log10 (Default)</a:t>
            </a:r>
          </a:p>
        </p:txBody>
      </p:sp>
      <p:sp>
        <p:nvSpPr>
          <p:cNvPr id="7" name="TextBox 6"/>
          <p:cNvSpPr txBox="1"/>
          <p:nvPr/>
        </p:nvSpPr>
        <p:spPr>
          <a:xfrm>
            <a:off x="8171004" y="2875927"/>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Decimal</a:t>
            </a:r>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182562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a:t>
            </a:r>
            <a:endParaRPr lang="en-US" dirty="0"/>
          </a:p>
        </p:txBody>
      </p:sp>
      <p:grpSp>
        <p:nvGrpSpPr>
          <p:cNvPr id="4" name="Group 3"/>
          <p:cNvGrpSpPr/>
          <p:nvPr/>
        </p:nvGrpSpPr>
        <p:grpSpPr>
          <a:xfrm>
            <a:off x="580292" y="4211214"/>
            <a:ext cx="11023130" cy="2492323"/>
            <a:chOff x="580292" y="4211214"/>
            <a:chExt cx="11023130" cy="2492323"/>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0292" y="4211214"/>
              <a:ext cx="5475391" cy="2492323"/>
            </a:xfrm>
            <a:prstGeom prst="rect">
              <a:avLst/>
            </a:prstGeom>
          </p:spPr>
        </p:pic>
      </p:grpSp>
      <p:sp>
        <p:nvSpPr>
          <p:cNvPr id="3" name="Content Placeholder 2"/>
          <p:cNvSpPr>
            <a:spLocks noGrp="1"/>
          </p:cNvSpPr>
          <p:nvPr>
            <p:ph idx="1"/>
          </p:nvPr>
        </p:nvSpPr>
        <p:spPr/>
        <p:txBody>
          <a:bodyPr>
            <a:normAutofit/>
          </a:bodyPr>
          <a:lstStyle/>
          <a:p>
            <a:r>
              <a:rPr lang="en-US" sz="2400" dirty="0" smtClean="0"/>
              <a:t>Funding data for NSF, NIH, NASA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 details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and </a:t>
            </a:r>
            <a:r>
              <a:rPr lang="en-US" dirty="0" smtClean="0"/>
              <a:t>Methodology</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8200" y="3329687"/>
            <a:ext cx="9737090" cy="3303905"/>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r>
              <a:rPr lang="en-US" dirty="0"/>
              <a:t>GOAL </a:t>
            </a:r>
            <a:r>
              <a:rPr lang="en-US" sz="3600" dirty="0"/>
              <a:t>1</a:t>
            </a:r>
            <a:r>
              <a:rPr lang="en-US" dirty="0"/>
              <a:t>: Articulate a clear, comprehensive, and measurable performance evaluation scheme for academics</a:t>
            </a:r>
          </a:p>
          <a:p>
            <a:pPr lvl="1"/>
            <a:r>
              <a:rPr lang="en-US" dirty="0"/>
              <a:t>The scheme should reveal causal relationships  among merit </a:t>
            </a:r>
            <a:r>
              <a:rPr lang="en-US" dirty="0" smtClean="0"/>
              <a:t>criteria</a:t>
            </a:r>
          </a:p>
          <a:p>
            <a:pPr lvl="2"/>
            <a:r>
              <a:rPr lang="en-US" dirty="0" smtClean="0"/>
              <a:t>Funding + pre-production credit + post-production credit</a:t>
            </a:r>
            <a:endParaRPr lang="en-US" dirty="0"/>
          </a:p>
          <a:p>
            <a:pPr lvl="1"/>
            <a:r>
              <a:rPr lang="en-US" dirty="0"/>
              <a:t>The scheme should be scale </a:t>
            </a:r>
            <a:r>
              <a:rPr lang="en-US" dirty="0" smtClean="0"/>
              <a:t>invariant</a:t>
            </a:r>
          </a:p>
          <a:p>
            <a:pPr lvl="2"/>
            <a:r>
              <a:rPr lang="en-US" dirty="0" smtClean="0"/>
              <a:t>Individual or Department or College (composite personhood)</a:t>
            </a:r>
            <a:endParaRPr lang="en-US" dirty="0"/>
          </a:p>
          <a:p>
            <a:endParaRPr lang="en-US" sz="2100" dirty="0" smtClean="0"/>
          </a:p>
          <a:p>
            <a:r>
              <a:rPr lang="en-US" dirty="0" smtClean="0"/>
              <a:t>GOAL </a:t>
            </a:r>
            <a:r>
              <a:rPr lang="en-US" sz="3600" dirty="0"/>
              <a:t>2</a:t>
            </a:r>
            <a:r>
              <a:rPr lang="en-US" dirty="0"/>
              <a:t>: Design a visualization to bring the said performance evaluation scheme to </a:t>
            </a:r>
            <a:r>
              <a:rPr lang="en-US" dirty="0" smtClean="0"/>
              <a:t>life</a:t>
            </a:r>
          </a:p>
          <a:p>
            <a:pPr lvl="1"/>
            <a:r>
              <a:rPr lang="en-US" dirty="0" smtClean="0"/>
              <a:t>Scholar Plot is good for individuals</a:t>
            </a:r>
          </a:p>
          <a:p>
            <a:pPr lvl="1"/>
            <a:r>
              <a:rPr lang="en-US" dirty="0" smtClean="0"/>
              <a:t>Not scalable to groups</a:t>
            </a:r>
            <a:endParaRPr lang="en-US" dirty="0"/>
          </a:p>
          <a:p>
            <a:endParaRPr lang="en-US" sz="2100" dirty="0" smtClean="0"/>
          </a:p>
          <a:p>
            <a:r>
              <a:rPr lang="en-US" dirty="0" smtClean="0"/>
              <a:t>GOAL </a:t>
            </a:r>
            <a:r>
              <a:rPr lang="en-US" sz="3600" dirty="0"/>
              <a:t>3</a:t>
            </a:r>
            <a:r>
              <a:rPr lang="en-US" dirty="0"/>
              <a:t>: Implement and test the said visualization, drawing from actual public </a:t>
            </a:r>
            <a:r>
              <a:rPr lang="en-US" dirty="0" smtClean="0"/>
              <a:t>data</a:t>
            </a:r>
          </a:p>
          <a:p>
            <a:pPr lvl="1"/>
            <a:r>
              <a:rPr lang="en-US" dirty="0" smtClean="0"/>
              <a:t>Scholar Plot draws from Google Scholar, Thompson Reuters, and </a:t>
            </a:r>
            <a:r>
              <a:rPr lang="en-US" dirty="0" err="1" smtClean="0"/>
              <a:t>OpenGov</a:t>
            </a:r>
            <a:endParaRPr lang="en-US" dirty="0" smtClean="0"/>
          </a:p>
          <a:p>
            <a:pPr lvl="1"/>
            <a:r>
              <a:rPr lang="en-US" dirty="0" smtClean="0"/>
              <a:t>It is a public product working flawlessly! (</a:t>
            </a:r>
            <a:r>
              <a:rPr lang="en-US" dirty="0" err="1" smtClean="0"/>
              <a:t>scholarplot.com</a:t>
            </a:r>
            <a:r>
              <a:rPr lang="en-US" dirty="0" smtClean="0"/>
              <a:t>)</a:t>
            </a:r>
          </a:p>
          <a:p>
            <a:pPr lvl="1"/>
            <a:r>
              <a:rPr lang="en-US" dirty="0" smtClean="0"/>
              <a:t>Scaling interface is still </a:t>
            </a:r>
            <a:r>
              <a:rPr lang="en-US" dirty="0" smtClean="0"/>
              <a:t>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a:t>
            </a:r>
            <a:r>
              <a:rPr lang="en-US" dirty="0" smtClean="0"/>
              <a:t>mic Garden</a:t>
            </a:r>
          </a:p>
          <a:p>
            <a:pPr lvl="1"/>
            <a:r>
              <a:rPr lang="en-US" sz="2400" dirty="0" smtClean="0"/>
              <a:t>Scalable visual interface</a:t>
            </a:r>
          </a:p>
          <a:p>
            <a:pPr lvl="2"/>
            <a:r>
              <a:rPr lang="en-US" sz="2000" dirty="0" smtClean="0"/>
              <a:t>Front-end to Scholar Plot, Department Plot, College Plot</a:t>
            </a:r>
            <a:endParaRPr lang="en-US" sz="20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4273236"/>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a:bodyPr>
          <a:lstStyle/>
          <a:p>
            <a:r>
              <a:rPr lang="en-US" dirty="0" smtClean="0"/>
              <a:t>Committees</a:t>
            </a:r>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200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1000"/>
                                        <p:tgtEl>
                                          <p:spTgt spid="3">
                                            <p:txEl>
                                              <p:pRg st="7" end="7"/>
                                            </p:txEl>
                                          </p:spTgt>
                                        </p:tgtEl>
                                      </p:cBhvr>
                                    </p:animEffect>
                                  </p:childTnLst>
                                </p:cTn>
                              </p:par>
                              <p:par>
                                <p:cTn id="26" presetID="3" presetClass="entr" presetSubtype="10" fill="hold" grpId="0" nodeType="withEffect">
                                  <p:stCondLst>
                                    <p:cond delay="200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1000"/>
                                        <p:tgtEl>
                                          <p:spTgt spid="3">
                                            <p:txEl>
                                              <p:pRg st="8" end="8"/>
                                            </p:txEl>
                                          </p:spTgt>
                                        </p:tgtEl>
                                      </p:cBhvr>
                                    </p:animEffect>
                                  </p:childTnLst>
                                </p:cTn>
                              </p:par>
                              <p:par>
                                <p:cTn id="29" presetID="3" presetClass="entr" presetSubtype="10" fill="hold" grpId="0" nodeType="withEffect">
                                  <p:stCondLst>
                                    <p:cond delay="200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r>
              <a:rPr lang="en-US" dirty="0" smtClean="0"/>
              <a:t>GOAL </a:t>
            </a:r>
            <a:r>
              <a:rPr lang="en-US" sz="3600" dirty="0" smtClean="0"/>
              <a:t>2</a:t>
            </a:r>
            <a:r>
              <a:rPr lang="en-US" dirty="0" smtClean="0"/>
              <a:t>: Design a visualization to bring the said performance evaluation scheme to life</a:t>
            </a:r>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Autofit/>
          </a:bodyPr>
          <a:lstStyle/>
          <a:p>
            <a:pPr marL="342900" lvl="1" indent="-342900">
              <a:lnSpc>
                <a:spcPct val="100000"/>
              </a:lnSpc>
            </a:pPr>
            <a:r>
              <a:rPr lang="en-US" sz="2800" dirty="0"/>
              <a:t>Google Scholar </a:t>
            </a:r>
            <a:endParaRPr lang="en-US" dirty="0"/>
          </a:p>
          <a:p>
            <a:pPr marL="457200" lvl="5" indent="0">
              <a:lnSpc>
                <a:spcPct val="100000"/>
              </a:lnSpc>
              <a:buNone/>
            </a:pPr>
            <a:r>
              <a:rPr lang="en-US" sz="2400" dirty="0" smtClean="0"/>
              <a:t>+ Free</a:t>
            </a:r>
            <a:r>
              <a:rPr lang="en-US" sz="2400" dirty="0" smtClean="0"/>
              <a:t>; inclusive</a:t>
            </a:r>
          </a:p>
          <a:p>
            <a:pPr marL="457200" lvl="5" indent="0">
              <a:lnSpc>
                <a:spcPct val="100000"/>
              </a:lnSpc>
              <a:buNone/>
            </a:pPr>
            <a:r>
              <a:rPr lang="en-US" sz="2400" dirty="0" smtClean="0"/>
              <a:t>- Publications </a:t>
            </a:r>
            <a:r>
              <a:rPr lang="en-US" sz="2400" dirty="0" smtClean="0"/>
              <a:t>only; little visualization</a:t>
            </a:r>
          </a:p>
          <a:p>
            <a:pPr>
              <a:lnSpc>
                <a:spcPct val="100000"/>
              </a:lnSpc>
            </a:pPr>
            <a:r>
              <a:rPr lang="en-US" dirty="0" smtClean="0"/>
              <a:t>Scopus </a:t>
            </a:r>
            <a:endParaRPr lang="en-US" sz="2400" dirty="0"/>
          </a:p>
          <a:p>
            <a:pPr marL="457200" lvl="4" indent="0">
              <a:lnSpc>
                <a:spcPct val="100000"/>
              </a:lnSpc>
              <a:buNone/>
            </a:pPr>
            <a:r>
              <a:rPr lang="en-US" sz="2400" dirty="0" smtClean="0"/>
              <a:t>- Subscription </a:t>
            </a:r>
            <a:r>
              <a:rPr lang="en-US" sz="2400" dirty="0" smtClean="0"/>
              <a:t>based</a:t>
            </a:r>
          </a:p>
          <a:p>
            <a:pPr marL="342900" lvl="1" indent="-342900">
              <a:lnSpc>
                <a:spcPct val="100000"/>
              </a:lnSpc>
              <a:spcBef>
                <a:spcPts val="1000"/>
              </a:spcBef>
            </a:pPr>
            <a:r>
              <a:rPr lang="en-US" sz="2800" dirty="0" smtClean="0"/>
              <a:t>ORCID</a:t>
            </a:r>
            <a:endParaRPr lang="en-US" dirty="0" smtClean="0"/>
          </a:p>
          <a:p>
            <a:pPr marL="457200" lvl="5" indent="0">
              <a:lnSpc>
                <a:spcPct val="100000"/>
              </a:lnSpc>
              <a:spcBef>
                <a:spcPts val="1000"/>
              </a:spcBef>
              <a:buNone/>
            </a:pPr>
            <a:r>
              <a:rPr lang="en-US" sz="2400" dirty="0" smtClean="0"/>
              <a:t>- Requires </a:t>
            </a:r>
            <a:r>
              <a:rPr lang="en-US" sz="2400" dirty="0"/>
              <a:t>extensive set-up</a:t>
            </a:r>
          </a:p>
          <a:p>
            <a:pPr>
              <a:lnSpc>
                <a:spcPct val="100000"/>
              </a:lnSpc>
            </a:pPr>
            <a:r>
              <a:rPr lang="en-US" dirty="0" err="1" smtClean="0"/>
              <a:t>scholar.py</a:t>
            </a:r>
            <a:r>
              <a:rPr lang="en-US" dirty="0" smtClean="0"/>
              <a:t> </a:t>
            </a:r>
            <a:r>
              <a:rPr lang="en-US" sz="2400" dirty="0" smtClean="0"/>
              <a:t>- A </a:t>
            </a:r>
            <a:r>
              <a:rPr lang="en-US" sz="2400" dirty="0"/>
              <a:t>parser for Google </a:t>
            </a:r>
            <a:r>
              <a:rPr lang="en-US" sz="2400" dirty="0" smtClean="0"/>
              <a:t>Scholar</a:t>
            </a:r>
            <a:endParaRPr lang="en-US" sz="2400" dirty="0"/>
          </a:p>
          <a:p>
            <a:pPr>
              <a:lnSpc>
                <a:spcPct val="100000"/>
              </a:lnSpc>
            </a:pPr>
            <a:r>
              <a:rPr lang="en-US" dirty="0" smtClean="0"/>
              <a:t>Scholar </a:t>
            </a:r>
            <a:r>
              <a:rPr lang="en-US" dirty="0" err="1" smtClean="0"/>
              <a:t>Plot</a:t>
            </a:r>
            <a:r>
              <a:rPr lang="en-US" baseline="30000" dirty="0" err="1" smtClean="0"/>
              <a:t>R</a:t>
            </a:r>
            <a:endParaRPr lang="en-US" sz="24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51106" y="5156550"/>
            <a:ext cx="4221642" cy="1385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47804" y="5868785"/>
            <a:ext cx="1018151" cy="7885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00656" y="1846147"/>
            <a:ext cx="2609103" cy="1046965"/>
          </a:xfrm>
          <a:prstGeom prst="rect">
            <a:avLst/>
          </a:prstGeom>
        </p:spPr>
      </p:pic>
      <p:pic>
        <p:nvPicPr>
          <p:cNvPr id="7" name="Picture 6"/>
          <p:cNvPicPr>
            <a:picLocks noChangeAspect="1"/>
          </p:cNvPicPr>
          <p:nvPr/>
        </p:nvPicPr>
        <p:blipFill>
          <a:blip r:embed="rId6"/>
          <a:stretch>
            <a:fillRect/>
          </a:stretch>
        </p:blipFill>
        <p:spPr>
          <a:xfrm>
            <a:off x="5862106" y="4269932"/>
            <a:ext cx="1778000" cy="546100"/>
          </a:xfrm>
          <a:prstGeom prst="rect">
            <a:avLst/>
          </a:prstGeom>
        </p:spPr>
      </p:pic>
      <p:grpSp>
        <p:nvGrpSpPr>
          <p:cNvPr id="10" name="Group 9"/>
          <p:cNvGrpSpPr>
            <a:grpSpLocks noChangeAspect="1"/>
          </p:cNvGrpSpPr>
          <p:nvPr/>
        </p:nvGrpSpPr>
        <p:grpSpPr>
          <a:xfrm>
            <a:off x="6503234" y="3455828"/>
            <a:ext cx="4469514" cy="547151"/>
            <a:chOff x="8354028" y="3347983"/>
            <a:chExt cx="3467876" cy="424532"/>
          </a:xfrm>
        </p:grpSpPr>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27411</TotalTime>
  <Words>2408</Words>
  <Application>Microsoft Macintosh PowerPoint</Application>
  <PresentationFormat>Widescreen</PresentationFormat>
  <Paragraphs>370</Paragraphs>
  <Slides>31</Slides>
  <Notes>26</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Adobe Heiti Std R</vt:lpstr>
      <vt:lpstr>Calibri</vt:lpstr>
      <vt:lpstr>Corbel</vt:lpstr>
      <vt:lpstr>HY엽서L</vt:lpstr>
      <vt:lpstr>Wingdings</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Goals of Research</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vt:lpstr>
      <vt:lpstr>Design and Methodology</vt:lpstr>
      <vt:lpstr>PowerPoint Presentation</vt:lpstr>
      <vt:lpstr>Software Architecture</vt:lpstr>
      <vt:lpstr>Name Disambiguation</vt:lpstr>
      <vt:lpstr>System Architecture</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489</cp:revision>
  <cp:lastPrinted>2016-02-19T21:53:25Z</cp:lastPrinted>
  <dcterms:created xsi:type="dcterms:W3CDTF">2015-09-15T19:51:47Z</dcterms:created>
  <dcterms:modified xsi:type="dcterms:W3CDTF">2016-02-25T04:58:20Z</dcterms:modified>
</cp:coreProperties>
</file>